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6405"/>
  </p:normalViewPr>
  <p:slideViewPr>
    <p:cSldViewPr snapToGrid="0" snapToObjects="1">
      <p:cViewPr varScale="1">
        <p:scale>
          <a:sx n="107" d="100"/>
          <a:sy n="107" d="100"/>
        </p:scale>
        <p:origin x="20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644C2D-4D4C-C042-BD99-1EEDD0AD245E}" type="datetimeFigureOut">
              <a:rPr lang="en-US" smtClean="0"/>
              <a:t>9/9/20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79872-BFC1-4345-8CD5-347375917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781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6D731-5F39-AB4B-B40E-BF28063906E7}" type="datetime1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30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CFA33-F286-1B4A-8569-537AC4A1A62C}" type="datetime1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672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BF0A0-FDAA-D543-8BAC-EF8E91D9B18E}" type="datetime1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558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66F9B-614E-5343-BC8A-4DC7F564DF1D}" type="datetime1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3408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1D0B7-54BE-BC4D-955A-0B58D8978BFC}" type="datetime1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88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9F61C-6380-FB44-B1F7-D455150CC27A}" type="datetime1">
              <a:rPr lang="en-US" smtClean="0"/>
              <a:t>9/9/20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9703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6F73-3C33-854D-8308-2AC23BC23FBA}" type="datetime1">
              <a:rPr lang="en-US" smtClean="0"/>
              <a:t>9/9/20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4139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7088A-B1F5-B347-81CB-A846DAD19985}" type="datetime1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520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F48A597-63C2-8B4E-AC7F-45402A4F3BF0}" type="datetime1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83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7F04F-EE47-544C-9DE9-9A189BD01F3C}" type="datetime1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878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1AF39-172F-4C4E-AC9E-F83BF6A18B93}" type="datetime1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893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1E80-AA9B-ED47-8BE8-17E843C5678F}" type="datetime1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659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56D4-0B3D-144E-A791-25078CB30BFD}" type="datetime1">
              <a:rPr lang="en-US" smtClean="0"/>
              <a:t>9/9/20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6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6666-0496-9F4A-B287-951B0D4EBB1B}" type="datetime1">
              <a:rPr lang="en-US" smtClean="0"/>
              <a:t>9/9/20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869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30558-5E66-8742-B40F-C5E6D5C6B243}" type="datetime1">
              <a:rPr lang="en-US" smtClean="0"/>
              <a:t>9/9/20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8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12358-DA78-854D-BF69-A37606169B67}" type="datetime1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38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2E148-1B8F-E148-80D6-E8FA9F5E1D5C}" type="datetime1">
              <a:rPr lang="en-US" smtClean="0"/>
              <a:t>9/9/20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86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13BC5-E60E-3F48-9D57-ACF6E952A0F1}" type="datetime1">
              <a:rPr lang="en-US" smtClean="0"/>
              <a:t>9/9/20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2383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024FE-89B7-E645-9666-35C782C7E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514" y="2733709"/>
            <a:ext cx="8301942" cy="1373070"/>
          </a:xfrm>
        </p:spPr>
        <p:txBody>
          <a:bodyPr/>
          <a:lstStyle/>
          <a:p>
            <a:r>
              <a:rPr lang="en-US" dirty="0"/>
              <a:t>D.</a:t>
            </a:r>
            <a:br>
              <a:rPr lang="en-US" dirty="0"/>
            </a:br>
            <a:r>
              <a:rPr lang="en-US" dirty="0"/>
              <a:t>PLCC Beginning Languages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0798D7-4A92-3C45-AEBB-E0A85EB259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2020</a:t>
            </a:r>
          </a:p>
        </p:txBody>
      </p:sp>
    </p:spTree>
    <p:extLst>
      <p:ext uri="{BB962C8B-B14F-4D97-AF65-F5344CB8AC3E}">
        <p14:creationId xmlns:p14="http://schemas.microsoft.com/office/powerpoint/2010/main" val="502873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010B1-1F71-DE41-A4D8-C9208DBE5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V0 Example from class: </a:t>
            </a:r>
            <a:r>
              <a:rPr lang="en-US" dirty="0">
                <a:latin typeface="Andale Mono" panose="020B0509000000000004" pitchFamily="49" charset="0"/>
              </a:rPr>
              <a:t>+(-(3,2),a)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A3B752D-C4AE-4340-BBB2-372122E633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661" y="2078024"/>
            <a:ext cx="2008169" cy="2677559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8DA7F4F-712D-9C48-B0B7-836C9937BAF6}"/>
              </a:ext>
            </a:extLst>
          </p:cNvPr>
          <p:cNvSpPr/>
          <p:nvPr/>
        </p:nvSpPr>
        <p:spPr>
          <a:xfrm>
            <a:off x="9062277" y="215676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:Program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EC08EC-94B7-5F44-92FD-9BE5C81FAA33}"/>
              </a:ext>
            </a:extLst>
          </p:cNvPr>
          <p:cNvSpPr/>
          <p:nvPr/>
        </p:nvSpPr>
        <p:spPr>
          <a:xfrm>
            <a:off x="5687219" y="2298459"/>
            <a:ext cx="1815153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D7BE80-B7A0-5A47-87A3-5C2BBB03B813}"/>
              </a:ext>
            </a:extLst>
          </p:cNvPr>
          <p:cNvSpPr/>
          <p:nvPr/>
        </p:nvSpPr>
        <p:spPr>
          <a:xfrm>
            <a:off x="4811959" y="3123051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AddPrim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21D9AF-3822-7241-ACE0-D7A51E6E9C92}"/>
              </a:ext>
            </a:extLst>
          </p:cNvPr>
          <p:cNvSpPr/>
          <p:nvPr/>
        </p:nvSpPr>
        <p:spPr>
          <a:xfrm>
            <a:off x="6745343" y="3171915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:Operands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8BFB15-406C-9D46-9B9F-1DA383790208}"/>
              </a:ext>
            </a:extLst>
          </p:cNvPr>
          <p:cNvSpPr/>
          <p:nvPr/>
        </p:nvSpPr>
        <p:spPr>
          <a:xfrm>
            <a:off x="6085827" y="4156002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0E4751-4CAF-AD4C-B85C-64598E26DC5D}"/>
              </a:ext>
            </a:extLst>
          </p:cNvPr>
          <p:cNvSpPr/>
          <p:nvPr/>
        </p:nvSpPr>
        <p:spPr>
          <a:xfrm>
            <a:off x="6085827" y="4582654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VarExp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555ACA-1A15-FE43-B342-0542FB2D1426}"/>
              </a:ext>
            </a:extLst>
          </p:cNvPr>
          <p:cNvSpPr/>
          <p:nvPr/>
        </p:nvSpPr>
        <p:spPr>
          <a:xfrm>
            <a:off x="1749844" y="4944434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LitExp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0738CF-D7CE-AC48-947D-71CEE771A728}"/>
              </a:ext>
            </a:extLst>
          </p:cNvPr>
          <p:cNvSpPr/>
          <p:nvPr/>
        </p:nvSpPr>
        <p:spPr>
          <a:xfrm>
            <a:off x="1749844" y="5381162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LitExp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55D42C-ECD2-9247-A908-6377BE6AF680}"/>
              </a:ext>
            </a:extLst>
          </p:cNvPr>
          <p:cNvSpPr/>
          <p:nvPr/>
        </p:nvSpPr>
        <p:spPr>
          <a:xfrm>
            <a:off x="3498834" y="436573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:Operands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382E08C-4002-664C-AFA2-9A06F226B942}"/>
              </a:ext>
            </a:extLst>
          </p:cNvPr>
          <p:cNvCxnSpPr>
            <a:cxnSpLocks/>
            <a:stCxn id="5" idx="1"/>
            <a:endCxn id="6" idx="3"/>
          </p:cNvCxnSpPr>
          <p:nvPr/>
        </p:nvCxnSpPr>
        <p:spPr>
          <a:xfrm flipH="1">
            <a:off x="7502372" y="2375133"/>
            <a:ext cx="1559905" cy="14169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B12BA8-D23A-B245-BAAE-8A0D1549A725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5528467" y="2735187"/>
            <a:ext cx="1066329" cy="387864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AA01EB-7EA7-3748-8876-747B5DEE4D0F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6594796" y="2735187"/>
            <a:ext cx="867055" cy="43672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286C726-3569-424F-843B-815536D8E76E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6986580" y="3608643"/>
            <a:ext cx="475271" cy="54735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775D501-9111-8C4A-9692-B540B8799B24}"/>
              </a:ext>
            </a:extLst>
          </p:cNvPr>
          <p:cNvCxnSpPr>
            <a:cxnSpLocks/>
            <a:stCxn id="10" idx="2"/>
            <a:endCxn id="47" idx="0"/>
          </p:cNvCxnSpPr>
          <p:nvPr/>
        </p:nvCxnSpPr>
        <p:spPr>
          <a:xfrm>
            <a:off x="6986580" y="5019382"/>
            <a:ext cx="1292481" cy="458032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DAF76C4-9070-4944-BE1E-72195144D2E9}"/>
              </a:ext>
            </a:extLst>
          </p:cNvPr>
          <p:cNvCxnSpPr>
            <a:cxnSpLocks/>
            <a:stCxn id="9" idx="1"/>
            <a:endCxn id="13" idx="3"/>
          </p:cNvCxnSpPr>
          <p:nvPr/>
        </p:nvCxnSpPr>
        <p:spPr>
          <a:xfrm flipH="1">
            <a:off x="4931849" y="4374366"/>
            <a:ext cx="1153978" cy="209737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94D9543-8D78-674C-AE19-408A812EC5EB}"/>
              </a:ext>
            </a:extLst>
          </p:cNvPr>
          <p:cNvCxnSpPr>
            <a:cxnSpLocks/>
            <a:stCxn id="9" idx="1"/>
            <a:endCxn id="34" idx="3"/>
          </p:cNvCxnSpPr>
          <p:nvPr/>
        </p:nvCxnSpPr>
        <p:spPr>
          <a:xfrm flipH="1" flipV="1">
            <a:off x="3597722" y="3854573"/>
            <a:ext cx="2488105" cy="51979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3707960-296A-984F-9666-984E2A9A436D}"/>
              </a:ext>
            </a:extLst>
          </p:cNvPr>
          <p:cNvCxnSpPr>
            <a:cxnSpLocks/>
            <a:stCxn id="13" idx="1"/>
            <a:endCxn id="11" idx="0"/>
          </p:cNvCxnSpPr>
          <p:nvPr/>
        </p:nvCxnSpPr>
        <p:spPr>
          <a:xfrm flipH="1">
            <a:off x="2466352" y="4584103"/>
            <a:ext cx="1032482" cy="36033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1547116-9128-0746-9034-3C3A362E8DEF}"/>
              </a:ext>
            </a:extLst>
          </p:cNvPr>
          <p:cNvCxnSpPr>
            <a:cxnSpLocks/>
            <a:stCxn id="46" idx="3"/>
            <a:endCxn id="49" idx="2"/>
          </p:cNvCxnSpPr>
          <p:nvPr/>
        </p:nvCxnSpPr>
        <p:spPr>
          <a:xfrm flipV="1">
            <a:off x="5487251" y="6401410"/>
            <a:ext cx="852535" cy="1343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B0A2554-6D9B-6249-AE20-8D41A43D9780}"/>
              </a:ext>
            </a:extLst>
          </p:cNvPr>
          <p:cNvCxnSpPr>
            <a:cxnSpLocks/>
            <a:stCxn id="11" idx="3"/>
            <a:endCxn id="46" idx="0"/>
          </p:cNvCxnSpPr>
          <p:nvPr/>
        </p:nvCxnSpPr>
        <p:spPr>
          <a:xfrm>
            <a:off x="3182859" y="5162798"/>
            <a:ext cx="1403639" cy="103368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5D70233F-045C-BC4B-923B-04ACE5F47A30}"/>
              </a:ext>
            </a:extLst>
          </p:cNvPr>
          <p:cNvSpPr/>
          <p:nvPr/>
        </p:nvSpPr>
        <p:spPr>
          <a:xfrm>
            <a:off x="2164707" y="363620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SubPrim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A45B0B4-0077-7942-8DBB-AA7315D5C221}"/>
              </a:ext>
            </a:extLst>
          </p:cNvPr>
          <p:cNvSpPr/>
          <p:nvPr/>
        </p:nvSpPr>
        <p:spPr>
          <a:xfrm>
            <a:off x="1483135" y="6147919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C2D0C7A-7CBD-274D-999E-25DB58382BCB}"/>
              </a:ext>
            </a:extLst>
          </p:cNvPr>
          <p:cNvSpPr/>
          <p:nvPr/>
        </p:nvSpPr>
        <p:spPr>
          <a:xfrm>
            <a:off x="3685745" y="6196479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415F554-ACD1-2444-B1BD-7AAEB8EC3BA6}"/>
              </a:ext>
            </a:extLst>
          </p:cNvPr>
          <p:cNvSpPr/>
          <p:nvPr/>
        </p:nvSpPr>
        <p:spPr>
          <a:xfrm>
            <a:off x="7378308" y="5477414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CCBB100-2367-8447-BDEB-79F7FABBB4A5}"/>
              </a:ext>
            </a:extLst>
          </p:cNvPr>
          <p:cNvSpPr/>
          <p:nvPr/>
        </p:nvSpPr>
        <p:spPr>
          <a:xfrm>
            <a:off x="9970789" y="6197036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A510EE8-D83A-674B-9C88-47E2750109C1}"/>
              </a:ext>
            </a:extLst>
          </p:cNvPr>
          <p:cNvSpPr/>
          <p:nvPr/>
        </p:nvSpPr>
        <p:spPr>
          <a:xfrm>
            <a:off x="6339786" y="6146399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67D03A-03B2-A348-83F6-B6A70C73EB66}"/>
              </a:ext>
            </a:extLst>
          </p:cNvPr>
          <p:cNvSpPr/>
          <p:nvPr/>
        </p:nvSpPr>
        <p:spPr>
          <a:xfrm>
            <a:off x="406465" y="6007866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9EBF934-1C17-D14F-A917-03A5E2AFEBA4}"/>
              </a:ext>
            </a:extLst>
          </p:cNvPr>
          <p:cNvCxnSpPr>
            <a:cxnSpLocks/>
            <a:endCxn id="50" idx="6"/>
          </p:cNvCxnSpPr>
          <p:nvPr/>
        </p:nvCxnSpPr>
        <p:spPr>
          <a:xfrm flipH="1" flipV="1">
            <a:off x="916486" y="6262877"/>
            <a:ext cx="553068" cy="10340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BF24636-B135-024A-98D4-849711614350}"/>
              </a:ext>
            </a:extLst>
          </p:cNvPr>
          <p:cNvCxnSpPr>
            <a:cxnSpLocks/>
            <a:stCxn id="12" idx="1"/>
          </p:cNvCxnSpPr>
          <p:nvPr/>
        </p:nvCxnSpPr>
        <p:spPr>
          <a:xfrm flipV="1">
            <a:off x="1749844" y="5534447"/>
            <a:ext cx="365176" cy="6507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3C62030-00A3-074F-A8D5-F39F82A8B41E}"/>
              </a:ext>
            </a:extLst>
          </p:cNvPr>
          <p:cNvCxnSpPr>
            <a:cxnSpLocks/>
            <a:stCxn id="47" idx="3"/>
            <a:endCxn id="48" idx="1"/>
          </p:cNvCxnSpPr>
          <p:nvPr/>
        </p:nvCxnSpPr>
        <p:spPr>
          <a:xfrm>
            <a:off x="9179814" y="5695778"/>
            <a:ext cx="865666" cy="57594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474E07E7-8D81-A847-ABE5-0438EED9ABCD}"/>
              </a:ext>
            </a:extLst>
          </p:cNvPr>
          <p:cNvCxnSpPr>
            <a:cxnSpLocks/>
            <a:stCxn id="12" idx="2"/>
            <a:endCxn id="44" idx="0"/>
          </p:cNvCxnSpPr>
          <p:nvPr/>
        </p:nvCxnSpPr>
        <p:spPr>
          <a:xfrm flipH="1">
            <a:off x="2383888" y="5817890"/>
            <a:ext cx="82464" cy="33002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Content Placeholder 2">
            <a:extLst>
              <a:ext uri="{FF2B5EF4-FFF2-40B4-BE49-F238E27FC236}">
                <a16:creationId xmlns:a16="http://schemas.microsoft.com/office/drawing/2014/main" id="{14B31F25-B55D-ED4F-AC07-D0C8634050E3}"/>
              </a:ext>
            </a:extLst>
          </p:cNvPr>
          <p:cNvSpPr txBox="1">
            <a:spLocks/>
          </p:cNvSpPr>
          <p:nvPr/>
        </p:nvSpPr>
        <p:spPr>
          <a:xfrm>
            <a:off x="8735570" y="2946846"/>
            <a:ext cx="2844552" cy="217721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&lt;program&gt; ::= 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PrimAppExp</a:t>
            </a:r>
            <a:r>
              <a:rPr lang="en-US" sz="1000" dirty="0">
                <a:latin typeface="Andale Mono" panose="020B0509000000000004" pitchFamily="49" charset="0"/>
              </a:rPr>
              <a:t> ::=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         &lt;prim&gt; '(' &lt;operands&gt; ')'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&lt;operands&gt; **= 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 +','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&lt;prim&gt;:</a:t>
            </a:r>
            <a:r>
              <a:rPr lang="en-US" sz="1000" dirty="0" err="1">
                <a:latin typeface="Andale Mono" panose="020B0509000000000004" pitchFamily="49" charset="0"/>
              </a:rPr>
              <a:t>AddPrim</a:t>
            </a:r>
            <a:r>
              <a:rPr lang="en-US" sz="1000" dirty="0">
                <a:latin typeface="Andale Mono" panose="020B0509000000000004" pitchFamily="49" charset="0"/>
              </a:rPr>
              <a:t> ::= '+'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&lt;prim&gt;:</a:t>
            </a:r>
            <a:r>
              <a:rPr lang="en-US" sz="1000" dirty="0" err="1">
                <a:latin typeface="Andale Mono" panose="020B0509000000000004" pitchFamily="49" charset="0"/>
              </a:rPr>
              <a:t>SubPrim</a:t>
            </a:r>
            <a:r>
              <a:rPr lang="en-US" sz="1000" dirty="0">
                <a:latin typeface="Andale Mono" panose="020B0509000000000004" pitchFamily="49" charset="0"/>
              </a:rPr>
              <a:t> ::= '-'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LitExp</a:t>
            </a:r>
            <a:r>
              <a:rPr lang="en-US" sz="1000" dirty="0">
                <a:latin typeface="Andale Mono" panose="020B0509000000000004" pitchFamily="49" charset="0"/>
              </a:rPr>
              <a:t> ::= &lt;LIT&gt;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VarExp</a:t>
            </a:r>
            <a:r>
              <a:rPr lang="en-US" sz="1000" dirty="0">
                <a:latin typeface="Andale Mono" panose="020B0509000000000004" pitchFamily="49" charset="0"/>
              </a:rPr>
              <a:t> ::= &lt;VAR&gt;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919BA1-4A9A-1945-96BB-A93F88239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56AB6-5074-9847-8D3E-4338EE7CA9F8}" type="datetime1">
              <a:rPr lang="en-US" smtClean="0"/>
              <a:t>9/9/20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514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03923-B680-A34B-91AC-34AC56DE2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V1: V0 +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275B5-9C13-0C40-9283-75C5D5FA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1736363"/>
          </a:xfrm>
        </p:spPr>
        <p:txBody>
          <a:bodyPr/>
          <a:lstStyle/>
          <a:p>
            <a:r>
              <a:rPr lang="en-US" dirty="0"/>
              <a:t>We can now </a:t>
            </a:r>
            <a:r>
              <a:rPr lang="en-US" i="1" u="sng" dirty="0"/>
              <a:t>apply</a:t>
            </a:r>
            <a:r>
              <a:rPr lang="en-US" dirty="0"/>
              <a:t> the primitive functions to literals.</a:t>
            </a:r>
          </a:p>
          <a:p>
            <a:r>
              <a:rPr lang="en-US" dirty="0"/>
              <a:t>If we pre-load some bindings into an environment node, we can put variables in the function calls, too.</a:t>
            </a:r>
          </a:p>
          <a:p>
            <a:r>
              <a:rPr lang="en-US" dirty="0"/>
              <a:t>Recall grammar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C5D620-FBB5-BF44-9460-F04B959F7720}"/>
              </a:ext>
            </a:extLst>
          </p:cNvPr>
          <p:cNvSpPr txBox="1"/>
          <p:nvPr/>
        </p:nvSpPr>
        <p:spPr>
          <a:xfrm>
            <a:off x="6899563" y="3279691"/>
            <a:ext cx="5125121" cy="2031325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ndale Mono" panose="020B0509000000000004" pitchFamily="49" charset="0"/>
              </a:rPr>
              <a:t>&lt;program&gt;        ::= 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&gt;:</a:t>
            </a:r>
            <a:r>
              <a:rPr lang="en-US" sz="1400" dirty="0" err="1">
                <a:latin typeface="Andale Mono" panose="020B0509000000000004" pitchFamily="49" charset="0"/>
              </a:rPr>
              <a:t>LitExp</a:t>
            </a:r>
            <a:r>
              <a:rPr lang="en-US" sz="1400" dirty="0">
                <a:latin typeface="Andale Mono" panose="020B0509000000000004" pitchFamily="49" charset="0"/>
              </a:rPr>
              <a:t>     ::= &lt;LIT&gt;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&gt;:</a:t>
            </a:r>
            <a:r>
              <a:rPr lang="en-US" sz="1400" dirty="0" err="1">
                <a:latin typeface="Andale Mono" panose="020B0509000000000004" pitchFamily="49" charset="0"/>
              </a:rPr>
              <a:t>VarExp</a:t>
            </a:r>
            <a:r>
              <a:rPr lang="en-US" sz="1400" dirty="0">
                <a:latin typeface="Andale Mono" panose="020B0509000000000004" pitchFamily="49" charset="0"/>
              </a:rPr>
              <a:t>     ::= &lt;VAR&gt;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&gt;:</a:t>
            </a:r>
            <a:r>
              <a:rPr lang="en-US" sz="1400" dirty="0" err="1">
                <a:latin typeface="Andale Mono" panose="020B0509000000000004" pitchFamily="49" charset="0"/>
              </a:rPr>
              <a:t>PrimAppExp</a:t>
            </a:r>
            <a:r>
              <a:rPr lang="en-US" sz="1400" dirty="0">
                <a:latin typeface="Andale Mono" panose="020B0509000000000004" pitchFamily="49" charset="0"/>
              </a:rPr>
              <a:t> ::= &lt;prim&gt; '(' &lt;operands&gt; ')'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&lt;operands&gt;       **= 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 +','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</a:t>
            </a:r>
            <a:r>
              <a:rPr lang="en-US" sz="1400" dirty="0" err="1">
                <a:latin typeface="Andale Mono" panose="020B0509000000000004" pitchFamily="49" charset="0"/>
              </a:rPr>
              <a:t>AddPrim</a:t>
            </a:r>
            <a:r>
              <a:rPr lang="en-US" sz="1400" dirty="0">
                <a:latin typeface="Andale Mono" panose="020B0509000000000004" pitchFamily="49" charset="0"/>
              </a:rPr>
              <a:t>   ::= ADDOP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</a:t>
            </a:r>
            <a:r>
              <a:rPr lang="en-US" sz="1400" dirty="0" err="1">
                <a:latin typeface="Andale Mono" panose="020B0509000000000004" pitchFamily="49" charset="0"/>
              </a:rPr>
              <a:t>SubPrim</a:t>
            </a:r>
            <a:r>
              <a:rPr lang="en-US" sz="1400" dirty="0">
                <a:latin typeface="Andale Mono" panose="020B0509000000000004" pitchFamily="49" charset="0"/>
              </a:rPr>
              <a:t>   ::= SUBOP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&lt;prim&gt;:Add1Prim  ::= ADD1OP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&lt;prim&gt;:Sub1Prim  ::= SUB1OP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EFD43D-6326-8C43-B448-5341BC853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0FB7B-7E4D-FA4F-8BCD-F38C0F3950E5}" type="datetime1">
              <a:rPr lang="en-US" smtClean="0"/>
              <a:t>9/9/20</a:t>
            </a:fld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238F6B4-D93C-FE4D-9C62-74745244FCE7}"/>
              </a:ext>
            </a:extLst>
          </p:cNvPr>
          <p:cNvCxnSpPr>
            <a:cxnSpLocks/>
          </p:cNvCxnSpPr>
          <p:nvPr/>
        </p:nvCxnSpPr>
        <p:spPr>
          <a:xfrm>
            <a:off x="3218213" y="3835730"/>
            <a:ext cx="3515096" cy="237506"/>
          </a:xfrm>
          <a:prstGeom prst="straightConnector1">
            <a:avLst/>
          </a:prstGeom>
          <a:ln w="19050">
            <a:solidFill>
              <a:schemeClr val="accent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41E3487-CCA0-7746-B9CA-14215E26634B}"/>
              </a:ext>
            </a:extLst>
          </p:cNvPr>
          <p:cNvSpPr txBox="1">
            <a:spLocks/>
          </p:cNvSpPr>
          <p:nvPr/>
        </p:nvSpPr>
        <p:spPr>
          <a:xfrm>
            <a:off x="680320" y="4150500"/>
            <a:ext cx="9613861" cy="1811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 do</a:t>
            </a:r>
          </a:p>
          <a:p>
            <a:pPr lvl="1"/>
            <a:r>
              <a:rPr lang="en-US" dirty="0"/>
              <a:t>Create an </a:t>
            </a:r>
            <a:r>
              <a:rPr lang="en-US" dirty="0" err="1">
                <a:latin typeface="Andale Mono" panose="020B0509000000000004" pitchFamily="49" charset="0"/>
              </a:rPr>
              <a:t>EnvNode</a:t>
            </a:r>
            <a:r>
              <a:rPr lang="en-US" dirty="0"/>
              <a:t> in </a:t>
            </a:r>
            <a:r>
              <a:rPr lang="en-US" dirty="0">
                <a:latin typeface="Andale Mono" panose="020B0509000000000004" pitchFamily="49" charset="0"/>
              </a:rPr>
              <a:t>Program</a:t>
            </a:r>
          </a:p>
          <a:p>
            <a:pPr lvl="1"/>
            <a:r>
              <a:rPr lang="en-US" dirty="0"/>
              <a:t>Add abstract </a:t>
            </a:r>
            <a:r>
              <a:rPr lang="en-US" dirty="0" err="1">
                <a:latin typeface="Andale Mono" panose="020B0509000000000004" pitchFamily="49" charset="0"/>
              </a:rPr>
              <a:t>eval</a:t>
            </a:r>
            <a:r>
              <a:rPr lang="en-US" dirty="0">
                <a:latin typeface="Andale Mono" panose="020B0509000000000004" pitchFamily="49" charset="0"/>
              </a:rPr>
              <a:t>()</a:t>
            </a:r>
            <a:r>
              <a:rPr lang="en-US" dirty="0"/>
              <a:t> method to 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endParaRPr lang="en-US" dirty="0">
              <a:latin typeface="Andale Mono" panose="020B0509000000000004" pitchFamily="49" charset="0"/>
            </a:endParaRPr>
          </a:p>
          <a:p>
            <a:pPr lvl="1"/>
            <a:r>
              <a:rPr lang="en-US" dirty="0"/>
              <a:t>Add abstract </a:t>
            </a:r>
            <a:r>
              <a:rPr lang="en-US" dirty="0">
                <a:latin typeface="Andale Mono" panose="020B0509000000000004" pitchFamily="49" charset="0"/>
              </a:rPr>
              <a:t>apply(Val[])</a:t>
            </a:r>
            <a:r>
              <a:rPr lang="en-US" dirty="0"/>
              <a:t> method to </a:t>
            </a:r>
            <a:r>
              <a:rPr lang="en-US" dirty="0">
                <a:latin typeface="Andale Mono" panose="020B0509000000000004" pitchFamily="49" charset="0"/>
              </a:rPr>
              <a:t>Prim</a:t>
            </a:r>
          </a:p>
          <a:p>
            <a:pPr lvl="2"/>
            <a:r>
              <a:rPr lang="en-US" dirty="0"/>
              <a:t>because 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r>
              <a:rPr lang="en-US" dirty="0"/>
              <a:t> has the operands, not </a:t>
            </a:r>
            <a:r>
              <a:rPr lang="en-US" dirty="0">
                <a:latin typeface="Andale Mono" panose="020B0509000000000004" pitchFamily="49" charset="0"/>
              </a:rPr>
              <a:t>Prim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5F0F3D4-B6D8-CE4B-B7D6-AE0EA3D48E97}"/>
              </a:ext>
            </a:extLst>
          </p:cNvPr>
          <p:cNvSpPr/>
          <p:nvPr/>
        </p:nvSpPr>
        <p:spPr>
          <a:xfrm>
            <a:off x="2425209" y="4489351"/>
            <a:ext cx="1211283" cy="430465"/>
          </a:xfrm>
          <a:prstGeom prst="ellipse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776966D-4538-114C-AB2D-0F394F6E862D}"/>
              </a:ext>
            </a:extLst>
          </p:cNvPr>
          <p:cNvSpPr/>
          <p:nvPr/>
        </p:nvSpPr>
        <p:spPr>
          <a:xfrm>
            <a:off x="1490353" y="2658967"/>
            <a:ext cx="3550722" cy="644953"/>
          </a:xfrm>
          <a:prstGeom prst="ellipse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D7E25EB-B4E7-904F-A0E4-E8FC7CBAC445}"/>
              </a:ext>
            </a:extLst>
          </p:cNvPr>
          <p:cNvCxnSpPr>
            <a:cxnSpLocks/>
            <a:stCxn id="12" idx="0"/>
            <a:endCxn id="13" idx="4"/>
          </p:cNvCxnSpPr>
          <p:nvPr/>
        </p:nvCxnSpPr>
        <p:spPr>
          <a:xfrm flipV="1">
            <a:off x="3030851" y="3303920"/>
            <a:ext cx="234863" cy="1185431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888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11" grpId="0" uiExpand="1" build="p" bldLvl="2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ED09-8A48-3043-A130-296CA3A34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and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E004D-2E39-7D4F-AAE1-66A7A22D6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V1's EXPRESSION Handout</a:t>
            </a:r>
          </a:p>
          <a:p>
            <a:pPr lvl="1"/>
            <a:r>
              <a:rPr lang="en-US" dirty="0"/>
              <a:t>There are </a:t>
            </a:r>
            <a:r>
              <a:rPr lang="en-US" u="sng" dirty="0"/>
              <a:t>no</a:t>
            </a:r>
            <a:r>
              <a:rPr lang="en-US" dirty="0"/>
              <a:t> changes to the grammar; it's all semantics.</a:t>
            </a:r>
          </a:p>
          <a:p>
            <a:pPr lvl="1"/>
            <a:r>
              <a:rPr lang="en-US" dirty="0"/>
              <a:t>Shows code realizations of all changes mentioned on the previous slide.</a:t>
            </a:r>
          </a:p>
          <a:p>
            <a:pPr lvl="2"/>
            <a:r>
              <a:rPr lang="en-US" dirty="0"/>
              <a:t>(Old </a:t>
            </a:r>
            <a:r>
              <a:rPr lang="en-US" dirty="0" err="1">
                <a:latin typeface="Andale Mono" panose="020B0509000000000004" pitchFamily="49" charset="0"/>
              </a:rPr>
              <a:t>toString</a:t>
            </a:r>
            <a:r>
              <a:rPr lang="en-US" dirty="0"/>
              <a:t> methods left in just for reference.)</a:t>
            </a:r>
          </a:p>
          <a:p>
            <a:endParaRPr lang="en-US" dirty="0"/>
          </a:p>
          <a:p>
            <a:r>
              <a:rPr lang="en-US" dirty="0"/>
              <a:t>Note that each primitive specifies its argument count.</a:t>
            </a:r>
          </a:p>
          <a:p>
            <a:pPr lvl="1"/>
            <a:r>
              <a:rPr lang="en-US" dirty="0"/>
              <a:t>A </a:t>
            </a:r>
            <a:r>
              <a:rPr lang="en-US" dirty="0" err="1"/>
              <a:t>RuntimeException</a:t>
            </a:r>
            <a:r>
              <a:rPr lang="en-US" dirty="0"/>
              <a:t> is thrown if the count is wrong.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B0F82-87E3-FD43-BC22-4B1B07BD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6CCDE-D7CB-CE44-BE6D-8B28B5F1949C}" type="datetime1">
              <a:rPr lang="en-US" smtClean="0"/>
              <a:t>9/9/20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79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ED09-8A48-3043-A130-296CA3A34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 "IF"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E004D-2E39-7D4F-AAE1-66A7A22D6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language V1 is currently </a:t>
            </a:r>
            <a:r>
              <a:rPr lang="en-US" i="1" dirty="0"/>
              <a:t>functional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Execution consists of evaluating applications of (primitive) functions.</a:t>
            </a:r>
          </a:p>
          <a:p>
            <a:pPr lvl="1"/>
            <a:r>
              <a:rPr lang="en-US" dirty="0"/>
              <a:t>There are no side effects – program state never changes.</a:t>
            </a:r>
          </a:p>
          <a:p>
            <a:r>
              <a:rPr lang="en-US" i="1" dirty="0"/>
              <a:t>Imperative</a:t>
            </a:r>
            <a:r>
              <a:rPr lang="en-US" dirty="0"/>
              <a:t> style </a:t>
            </a:r>
            <a:r>
              <a:rPr lang="en-US" dirty="0">
                <a:latin typeface="Andale Mono" panose="020B0509000000000004" pitchFamily="49" charset="0"/>
              </a:rPr>
              <a:t>if</a:t>
            </a:r>
            <a:r>
              <a:rPr lang="en-US" dirty="0"/>
              <a:t>, with optional </a:t>
            </a:r>
            <a:r>
              <a:rPr lang="en-US" dirty="0">
                <a:latin typeface="Andale Mono" panose="020B0509000000000004" pitchFamily="49" charset="0"/>
              </a:rPr>
              <a:t>else</a:t>
            </a:r>
            <a:r>
              <a:rPr lang="en-US" dirty="0"/>
              <a:t> part, will not work.</a:t>
            </a:r>
          </a:p>
          <a:p>
            <a:pPr lvl="1"/>
            <a:r>
              <a:rPr lang="en-US" dirty="0"/>
              <a:t>An expression must always have a result.</a:t>
            </a:r>
          </a:p>
          <a:p>
            <a:r>
              <a:rPr lang="en-US" dirty="0"/>
              <a:t>We take instead as an inspiration the C "if expression":</a:t>
            </a:r>
          </a:p>
          <a:p>
            <a:pPr marL="457200" lvl="1" indent="0">
              <a:buNone/>
            </a:pPr>
            <a:r>
              <a:rPr lang="en-US" dirty="0" err="1">
                <a:latin typeface="Andale Mono" panose="020B0509000000000004" pitchFamily="49" charset="0"/>
              </a:rPr>
              <a:t>int</a:t>
            </a:r>
            <a:r>
              <a:rPr lang="en-US" dirty="0">
                <a:latin typeface="Andale Mono" panose="020B0509000000000004" pitchFamily="49" charset="0"/>
              </a:rPr>
              <a:t> w = x ? y : z;</a:t>
            </a:r>
          </a:p>
          <a:p>
            <a:r>
              <a:rPr lang="en-US" dirty="0"/>
              <a:t>Our syntax: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if x then y else z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B0F82-87E3-FD43-BC22-4B1B07BD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D17EB-99FD-3F44-8B32-0B465D0A80DA}" type="datetime1">
              <a:rPr lang="en-US" smtClean="0"/>
              <a:t>9/9/20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712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ED09-8A48-3043-A130-296CA3A34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and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E004D-2E39-7D4F-AAE1-66A7A22D6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054431"/>
            <a:ext cx="9613861" cy="4500748"/>
          </a:xfrm>
        </p:spPr>
        <p:txBody>
          <a:bodyPr>
            <a:normAutofit/>
          </a:bodyPr>
          <a:lstStyle/>
          <a:p>
            <a:r>
              <a:rPr lang="en-US" dirty="0"/>
              <a:t>V2 additions</a:t>
            </a:r>
          </a:p>
          <a:p>
            <a:pPr lvl="1"/>
            <a:r>
              <a:rPr lang="en-US" dirty="0"/>
              <a:t>New tokens, and then a new grammar rule:</a:t>
            </a:r>
            <a:br>
              <a:rPr lang="en-US" dirty="0"/>
            </a:br>
            <a:r>
              <a:rPr lang="en-US" dirty="0"/>
              <a:t>&lt;</a:t>
            </a:r>
            <a:r>
              <a:rPr lang="en-US" dirty="0" err="1"/>
              <a:t>exp</a:t>
            </a:r>
            <a:r>
              <a:rPr lang="en-US" dirty="0"/>
              <a:t>&gt;:</a:t>
            </a:r>
            <a:r>
              <a:rPr lang="en-US" dirty="0" err="1"/>
              <a:t>IfExp</a:t>
            </a:r>
            <a:r>
              <a:rPr lang="en-US" dirty="0"/>
              <a:t> ::= IF &lt;</a:t>
            </a:r>
            <a:r>
              <a:rPr lang="en-US" dirty="0" err="1"/>
              <a:t>exp</a:t>
            </a:r>
            <a:r>
              <a:rPr lang="en-US" dirty="0"/>
              <a:t>&gt;test THEN &lt;</a:t>
            </a:r>
            <a:r>
              <a:rPr lang="en-US" dirty="0" err="1"/>
              <a:t>exp</a:t>
            </a:r>
            <a:r>
              <a:rPr lang="en-US" dirty="0"/>
              <a:t>&gt;</a:t>
            </a:r>
            <a:r>
              <a:rPr lang="en-US" dirty="0" err="1"/>
              <a:t>thenPart</a:t>
            </a:r>
            <a:r>
              <a:rPr lang="en-US" dirty="0"/>
              <a:t> ELSE &lt;</a:t>
            </a:r>
            <a:r>
              <a:rPr lang="en-US" dirty="0" err="1"/>
              <a:t>exp</a:t>
            </a:r>
            <a:r>
              <a:rPr lang="en-US" dirty="0"/>
              <a:t>&gt;</a:t>
            </a:r>
            <a:r>
              <a:rPr lang="en-US" dirty="0" err="1"/>
              <a:t>elsePart</a:t>
            </a:r>
            <a:endParaRPr lang="en-US" dirty="0"/>
          </a:p>
          <a:p>
            <a:r>
              <a:rPr lang="en-US" dirty="0"/>
              <a:t>In class </a:t>
            </a:r>
            <a:r>
              <a:rPr lang="en-US" dirty="0" err="1">
                <a:latin typeface="Andale Mono" panose="020B0509000000000004" pitchFamily="49" charset="0"/>
              </a:rPr>
              <a:t>IfExp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public Val </a:t>
            </a:r>
            <a:r>
              <a:rPr lang="en-US" dirty="0" err="1">
                <a:latin typeface="Andale Mono" panose="020B0509000000000004" pitchFamily="49" charset="0"/>
              </a:rPr>
              <a:t>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 {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        return </a:t>
            </a:r>
            <a:r>
              <a:rPr lang="en-US" dirty="0" err="1">
                <a:latin typeface="Andale Mono" panose="020B0509000000000004" pitchFamily="49" charset="0"/>
              </a:rPr>
              <a:t>test.eval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).</a:t>
            </a:r>
            <a:r>
              <a:rPr lang="en-US" dirty="0" err="1">
                <a:latin typeface="Andale Mono" panose="020B0509000000000004" pitchFamily="49" charset="0"/>
              </a:rPr>
              <a:t>isTrue</a:t>
            </a:r>
            <a:r>
              <a:rPr lang="en-US" dirty="0">
                <a:latin typeface="Andale Mono" panose="020B0509000000000004" pitchFamily="49" charset="0"/>
              </a:rPr>
              <a:t>() ?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            </a:t>
            </a:r>
            <a:r>
              <a:rPr lang="en-US" dirty="0" err="1">
                <a:latin typeface="Andale Mono" panose="020B0509000000000004" pitchFamily="49" charset="0"/>
              </a:rPr>
              <a:t>thenPart.eval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 : </a:t>
            </a:r>
            <a:r>
              <a:rPr lang="en-US" dirty="0" err="1">
                <a:latin typeface="Andale Mono" panose="020B0509000000000004" pitchFamily="49" charset="0"/>
              </a:rPr>
              <a:t>elsePart.eval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);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}</a:t>
            </a:r>
          </a:p>
          <a:p>
            <a:r>
              <a:rPr lang="en-US" dirty="0"/>
              <a:t>In environment class </a:t>
            </a:r>
            <a:r>
              <a:rPr lang="en-US" dirty="0">
                <a:latin typeface="Andale Mono" panose="020B0509000000000004" pitchFamily="49" charset="0"/>
              </a:rPr>
              <a:t>Val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 public </a:t>
            </a:r>
            <a:r>
              <a:rPr lang="en-US" dirty="0" err="1">
                <a:latin typeface="Andale Mono" panose="020B0509000000000004" pitchFamily="49" charset="0"/>
              </a:rPr>
              <a:t>boolean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isTrue</a:t>
            </a:r>
            <a:r>
              <a:rPr lang="en-US" dirty="0">
                <a:latin typeface="Andale Mono" panose="020B0509000000000004" pitchFamily="49" charset="0"/>
              </a:rPr>
              <a:t>() { return value != 0; }</a:t>
            </a:r>
          </a:p>
          <a:p>
            <a:r>
              <a:rPr lang="en-US" dirty="0"/>
              <a:t>See the </a:t>
            </a:r>
            <a:r>
              <a:rPr lang="en-US" b="1" dirty="0"/>
              <a:t>V2_IF-EXPR</a:t>
            </a:r>
            <a:r>
              <a:rPr lang="en-US" dirty="0"/>
              <a:t> Handout.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B0F82-87E3-FD43-BC22-4B1B07BD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3F70E-2C43-4D4D-9866-0C284E7C0EEB}" type="datetime1">
              <a:rPr lang="en-US" smtClean="0"/>
              <a:t>9/9/20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21D19AA-EF56-9547-90CB-7CDFBDA9DD6F}"/>
              </a:ext>
            </a:extLst>
          </p:cNvPr>
          <p:cNvSpPr/>
          <p:nvPr/>
        </p:nvSpPr>
        <p:spPr>
          <a:xfrm>
            <a:off x="6293922" y="5035138"/>
            <a:ext cx="1840675" cy="901049"/>
          </a:xfrm>
          <a:prstGeom prst="ellipse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9E7F44-D621-5246-B055-B682C685112B}"/>
              </a:ext>
            </a:extLst>
          </p:cNvPr>
          <p:cNvSpPr txBox="1"/>
          <p:nvPr/>
        </p:nvSpPr>
        <p:spPr>
          <a:xfrm>
            <a:off x="7888545" y="4850471"/>
            <a:ext cx="2651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classic C semantics</a:t>
            </a:r>
          </a:p>
        </p:txBody>
      </p:sp>
    </p:spTree>
    <p:extLst>
      <p:ext uri="{BB962C8B-B14F-4D97-AF65-F5344CB8AC3E}">
        <p14:creationId xmlns:p14="http://schemas.microsoft.com/office/powerpoint/2010/main" val="37709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2CFF8-FC2F-4146-8E1D-7983F4FE2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A4A32-573C-D744-8EFF-829E73086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136115" cy="1795740"/>
          </a:xfrm>
        </p:spPr>
        <p:txBody>
          <a:bodyPr/>
          <a:lstStyle/>
          <a:p>
            <a:r>
              <a:rPr lang="en-US" i="1" dirty="0"/>
              <a:t>defined language</a:t>
            </a:r>
          </a:p>
          <a:p>
            <a:pPr lvl="1"/>
            <a:r>
              <a:rPr lang="en-US" dirty="0"/>
              <a:t>the language to be processed</a:t>
            </a:r>
          </a:p>
          <a:p>
            <a:r>
              <a:rPr lang="en-US" i="1" dirty="0"/>
              <a:t>defining language</a:t>
            </a:r>
          </a:p>
          <a:p>
            <a:pPr lvl="1"/>
            <a:r>
              <a:rPr lang="en-US" dirty="0"/>
              <a:t>the language to use for the processor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5FFB171-9401-0D49-9F84-6A4AD1AC32C5}"/>
              </a:ext>
            </a:extLst>
          </p:cNvPr>
          <p:cNvSpPr txBox="1">
            <a:spLocks/>
          </p:cNvSpPr>
          <p:nvPr/>
        </p:nvSpPr>
        <p:spPr>
          <a:xfrm>
            <a:off x="680321" y="4533808"/>
            <a:ext cx="4390443" cy="1795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"</a:t>
            </a:r>
            <a:r>
              <a:rPr lang="en-US" i="1" dirty="0"/>
              <a:t>processor</a:t>
            </a:r>
            <a:r>
              <a:rPr lang="en-US" dirty="0"/>
              <a:t>"?</a:t>
            </a:r>
          </a:p>
          <a:p>
            <a:pPr lvl="1"/>
            <a:r>
              <a:rPr lang="en-US" dirty="0"/>
              <a:t>compiler?</a:t>
            </a:r>
          </a:p>
          <a:p>
            <a:pPr lvl="1"/>
            <a:r>
              <a:rPr lang="en-US" dirty="0"/>
              <a:t>interpreter?</a:t>
            </a:r>
          </a:p>
          <a:p>
            <a:r>
              <a:rPr lang="en-US" dirty="0"/>
              <a:t>Remember our diagram.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3FC66-D7C3-2D45-B596-7D01DDFF3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800" y="3895106"/>
            <a:ext cx="5596129" cy="2306283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A4487E1-F389-1B43-AAED-D0CF8A0A7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B0FD5-1112-2D45-AD62-15FB4390533F}" type="datetime1">
              <a:rPr lang="en-US" smtClean="0"/>
              <a:t>9/9/20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0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41117-A402-0444-8C22-A4290A5E6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Interpreters vs. Compilers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EFBF6-1FFF-1D45-BE26-1D45A3F3A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system that does not translate code in the defined language down to machine code </a:t>
            </a:r>
            <a:r>
              <a:rPr lang="en-US" u="sng" dirty="0"/>
              <a:t>does interpretation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Any system that transforms code in the defined language into another form before processing it </a:t>
            </a:r>
            <a:r>
              <a:rPr lang="en-US" u="sng" dirty="0"/>
              <a:t>does compilation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Which languages are purely one or the other?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7DA90-A586-9149-82BE-1C5191A37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2D258-3FEB-B445-8D8B-A492212B9DB5}" type="datetime1">
              <a:rPr lang="en-US" smtClean="0"/>
              <a:t>9/9/20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7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5BB7-2D80-D442-80BF-B4DA7F633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92610-F716-C640-9C8D-343DA9EEA4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5684854" cy="3599316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We start our V-series with V0, a language that recognizes simple expressions written in a prefix, function-calling style</a:t>
            </a:r>
            <a:endParaRPr lang="en-US" sz="2400" dirty="0">
              <a:latin typeface="Andale Mono" panose="020B05090000000000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996DDE-84B7-8742-90EA-E5F0D4B17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83927" y="2336873"/>
            <a:ext cx="3810254" cy="3599316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latin typeface="Andale Mono" panose="020B0509000000000004" pitchFamily="49" charset="0"/>
              </a:rPr>
              <a:t>5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blah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+(9,5)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-(13,blah,89)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-(+(1,2),+(3,4))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add1(blah)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sub1(15)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+(+(+(+(0))))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0E5BF-E09F-E848-9EBA-01501F5A7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FB9B9-7362-0349-98DC-75DC776BFCE1}" type="datetime1">
              <a:rPr lang="en-US" smtClean="0"/>
              <a:t>9/9/20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564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7910-C274-D144-B528-2E4EEF3D6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</a:t>
            </a:r>
            <a:r>
              <a:rPr lang="en-US" dirty="0" err="1"/>
              <a:t>ain't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C7A6B-419B-5D44-BFD2-E8547E684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V0 does not</a:t>
            </a:r>
          </a:p>
          <a:p>
            <a:pPr lvl="1"/>
            <a:r>
              <a:rPr lang="en-US" dirty="0"/>
              <a:t>know how to store variable values =&gt; no Environment</a:t>
            </a:r>
          </a:p>
          <a:p>
            <a:pPr lvl="1"/>
            <a:r>
              <a:rPr lang="en-US" dirty="0"/>
              <a:t>evaluate expressions</a:t>
            </a:r>
          </a:p>
          <a:p>
            <a:r>
              <a:rPr lang="en-US" dirty="0"/>
              <a:t>Its legal stuff is</a:t>
            </a:r>
          </a:p>
          <a:p>
            <a:pPr lvl="1"/>
            <a:r>
              <a:rPr lang="en-US" dirty="0"/>
              <a:t>integer constants</a:t>
            </a:r>
          </a:p>
          <a:p>
            <a:pPr lvl="1"/>
            <a:r>
              <a:rPr lang="en-US" dirty="0"/>
              <a:t>identifiers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+( arg</a:t>
            </a:r>
            <a:r>
              <a:rPr lang="en-US" baseline="-25000" dirty="0">
                <a:latin typeface="Andale Mono" panose="020B0509000000000004" pitchFamily="49" charset="0"/>
              </a:rPr>
              <a:t>1</a:t>
            </a:r>
            <a:r>
              <a:rPr lang="en-US" dirty="0">
                <a:latin typeface="Andale Mono" panose="020B0509000000000004" pitchFamily="49" charset="0"/>
              </a:rPr>
              <a:t>, arg</a:t>
            </a:r>
            <a:r>
              <a:rPr lang="en-US" baseline="-25000" dirty="0">
                <a:latin typeface="Andale Mono" panose="020B0509000000000004" pitchFamily="49" charset="0"/>
              </a:rPr>
              <a:t>2</a:t>
            </a:r>
            <a:r>
              <a:rPr lang="en-US" dirty="0">
                <a:latin typeface="Andale Mono" panose="020B0509000000000004" pitchFamily="49" charset="0"/>
              </a:rPr>
              <a:t>, …, 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baseline="-25000" dirty="0" err="1">
                <a:latin typeface="Andale Mono" panose="020B0509000000000004" pitchFamily="49" charset="0"/>
              </a:rPr>
              <a:t>n</a:t>
            </a:r>
            <a:r>
              <a:rPr lang="en-US" dirty="0">
                <a:latin typeface="Andale Mono" panose="020B0509000000000004" pitchFamily="49" charset="0"/>
              </a:rPr>
              <a:t> ) </a:t>
            </a:r>
            <a:r>
              <a:rPr lang="en-US" dirty="0"/>
              <a:t>and</a:t>
            </a:r>
            <a:r>
              <a:rPr lang="en-US" dirty="0">
                <a:latin typeface="Andale Mono" panose="020B0509000000000004" pitchFamily="49" charset="0"/>
              </a:rPr>
              <a:t> –(arg</a:t>
            </a:r>
            <a:r>
              <a:rPr lang="en-US" baseline="-25000" dirty="0">
                <a:latin typeface="Andale Mono" panose="020B0509000000000004" pitchFamily="49" charset="0"/>
              </a:rPr>
              <a:t>1</a:t>
            </a:r>
            <a:r>
              <a:rPr lang="en-US" dirty="0">
                <a:latin typeface="Andale Mono" panose="020B0509000000000004" pitchFamily="49" charset="0"/>
              </a:rPr>
              <a:t>, arg</a:t>
            </a:r>
            <a:r>
              <a:rPr lang="en-US" baseline="-25000" dirty="0">
                <a:latin typeface="Andale Mono" panose="020B0509000000000004" pitchFamily="49" charset="0"/>
              </a:rPr>
              <a:t>2</a:t>
            </a:r>
            <a:r>
              <a:rPr lang="en-US" dirty="0">
                <a:latin typeface="Andale Mono" panose="020B0509000000000004" pitchFamily="49" charset="0"/>
              </a:rPr>
              <a:t>, …, 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baseline="-25000" dirty="0" err="1">
                <a:latin typeface="Andale Mono" panose="020B0509000000000004" pitchFamily="49" charset="0"/>
              </a:rPr>
              <a:t>n</a:t>
            </a:r>
            <a:r>
              <a:rPr lang="en-US" dirty="0">
                <a:latin typeface="Andale Mono" panose="020B0509000000000004" pitchFamily="49" charset="0"/>
              </a:rPr>
              <a:t> )</a:t>
            </a:r>
            <a:endParaRPr lang="en-US" dirty="0"/>
          </a:p>
          <a:p>
            <a:pPr lvl="2"/>
            <a:r>
              <a:rPr lang="en-US" dirty="0"/>
              <a:t>Any number of operands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add1( 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dirty="0">
                <a:latin typeface="Andale Mono" panose="020B0509000000000004" pitchFamily="49" charset="0"/>
              </a:rPr>
              <a:t> ) </a:t>
            </a:r>
            <a:r>
              <a:rPr lang="en-US" dirty="0"/>
              <a:t>and</a:t>
            </a:r>
            <a:r>
              <a:rPr lang="en-US" dirty="0">
                <a:latin typeface="Andale Mono" panose="020B0509000000000004" pitchFamily="49" charset="0"/>
              </a:rPr>
              <a:t> sub1(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dirty="0">
                <a:latin typeface="Andale Mono" panose="020B0509000000000004" pitchFamily="49" charset="0"/>
              </a:rPr>
              <a:t> )</a:t>
            </a:r>
            <a:endParaRPr lang="en-US" dirty="0"/>
          </a:p>
          <a:p>
            <a:pPr lvl="2"/>
            <a:r>
              <a:rPr lang="en-US" dirty="0"/>
              <a:t>Just one operand, but checked at run-time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3B3E9-F351-C242-9BF8-7B4A0206E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1D68-8D11-8441-9979-9F063F4B6B00}" type="datetime1">
              <a:rPr lang="en-US" smtClean="0"/>
              <a:t>9/9/20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448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EB352-20C0-2D43-896E-C474045A2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3788229"/>
            <a:ext cx="9613861" cy="748145"/>
          </a:xfrm>
        </p:spPr>
        <p:txBody>
          <a:bodyPr/>
          <a:lstStyle/>
          <a:p>
            <a:r>
              <a:rPr lang="en-US" dirty="0"/>
              <a:t>It just displays the entered expression!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88DEA2-2E02-6644-B2B9-2B4E369B5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DE9A-6835-3D44-BF71-D80D5BE54CBB}" type="datetime1">
              <a:rPr lang="en-US" smtClean="0"/>
              <a:t>9/9/20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E756-CF3E-0E47-A73B-284534511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DAD70-C3B9-3C46-B563-FAD0296E7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skip WHITESPACE '\s+'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skip COMMENT '%.*'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LIT '\d+'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LPAREN '\('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RPAREN '\)'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COMMA ','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ADDOP '\+'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SUBOP '\-'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ADD1OP 'add1'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SUB1OP 'sub1'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VAR '[A-</a:t>
            </a:r>
            <a:r>
              <a:rPr lang="en-US" dirty="0" err="1">
                <a:latin typeface="Andale Mono" panose="020B0509000000000004" pitchFamily="49" charset="0"/>
              </a:rPr>
              <a:t>Za</a:t>
            </a:r>
            <a:r>
              <a:rPr lang="en-US" dirty="0">
                <a:latin typeface="Andale Mono" panose="020B0509000000000004" pitchFamily="49" charset="0"/>
              </a:rPr>
              <a:t>-z]\w*'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75A7F-A2E8-0644-AE5A-7E6EC65A4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EAE86-76B0-DA43-AAED-0679EAFCE744}" type="datetime1">
              <a:rPr lang="en-US" smtClean="0"/>
              <a:t>9/9/20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335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51A3C-37B7-1C43-85DA-0C61BAB5D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Grammar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12C57-B2F5-0C43-8B20-1E69D87FD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&lt;program&gt;        ::= 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&gt;:</a:t>
            </a:r>
            <a:r>
              <a:rPr lang="en-US" dirty="0" err="1">
                <a:latin typeface="Andale Mono" panose="020B0509000000000004" pitchFamily="49" charset="0"/>
              </a:rPr>
              <a:t>LitExp</a:t>
            </a:r>
            <a:r>
              <a:rPr lang="en-US" dirty="0">
                <a:latin typeface="Andale Mono" panose="020B0509000000000004" pitchFamily="49" charset="0"/>
              </a:rPr>
              <a:t>     ::= &lt;LIT&gt;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&gt;:</a:t>
            </a:r>
            <a:r>
              <a:rPr lang="en-US" dirty="0" err="1">
                <a:latin typeface="Andale Mono" panose="020B0509000000000004" pitchFamily="49" charset="0"/>
              </a:rPr>
              <a:t>VarExp</a:t>
            </a:r>
            <a:r>
              <a:rPr lang="en-US" dirty="0">
                <a:latin typeface="Andale Mono" panose="020B0509000000000004" pitchFamily="49" charset="0"/>
              </a:rPr>
              <a:t>     ::= &lt;VAR&gt;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&gt;: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r>
              <a:rPr lang="en-US" dirty="0">
                <a:latin typeface="Andale Mono" panose="020B0509000000000004" pitchFamily="49" charset="0"/>
              </a:rPr>
              <a:t> ::= &lt;prim&gt; LPAREN &lt;operands&gt; RPAREN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&lt;operands&gt;       **= 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 +COMMA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</a:t>
            </a:r>
            <a:r>
              <a:rPr lang="en-US" dirty="0" err="1">
                <a:latin typeface="Andale Mono" panose="020B0509000000000004" pitchFamily="49" charset="0"/>
              </a:rPr>
              <a:t>AddPrim</a:t>
            </a:r>
            <a:r>
              <a:rPr lang="en-US" dirty="0">
                <a:latin typeface="Andale Mono" panose="020B0509000000000004" pitchFamily="49" charset="0"/>
              </a:rPr>
              <a:t>   ::= ADDOP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</a:t>
            </a:r>
            <a:r>
              <a:rPr lang="en-US" dirty="0" err="1">
                <a:latin typeface="Andale Mono" panose="020B0509000000000004" pitchFamily="49" charset="0"/>
              </a:rPr>
              <a:t>SubPrim</a:t>
            </a:r>
            <a:r>
              <a:rPr lang="en-US" dirty="0">
                <a:latin typeface="Andale Mono" panose="020B0509000000000004" pitchFamily="49" charset="0"/>
              </a:rPr>
              <a:t>   ::= SUBOP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&lt;prim&gt;:Add1Prim  ::= ADD1OP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&lt;prim&gt;:Sub1Prim  ::= SUB1OP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D9609-E758-2A4A-95F6-161161C34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C558-04E9-8A49-BCC9-A59E2376C0D6}" type="datetime1">
              <a:rPr lang="en-US" smtClean="0"/>
              <a:t>9/9/20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887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9D90D-7AFF-F14D-82D5-92E93EB91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Semantic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B2280-8C5B-8D40-8BDA-B8C766D03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v0.plcc.</a:t>
            </a:r>
          </a:p>
          <a:p>
            <a:r>
              <a:rPr lang="en-US" dirty="0"/>
              <a:t>Note that, when the goal is to basically output what was input, a lot of the code seems rather silly.</a:t>
            </a:r>
          </a:p>
          <a:p>
            <a:r>
              <a:rPr lang="en-US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alpha val="20000"/>
                  </a:schemeClr>
                </a:solidFill>
              </a:rPr>
              <a:t>Demo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C4F7B-FD2C-B249-AFDC-9B7D94AB2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D40FB-48C0-064F-8E0E-47997972A92E}" type="datetime1">
              <a:rPr lang="en-US" smtClean="0"/>
              <a:t>9/9/20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31466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{068C7B17-4BAE-0B4C-B58F-5DDD72546BEC}tf10001057</Template>
  <TotalTime>153</TotalTime>
  <Words>835</Words>
  <Application>Microsoft Macintosh PowerPoint</Application>
  <PresentationFormat>Widescreen</PresentationFormat>
  <Paragraphs>151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Andale Mono</vt:lpstr>
      <vt:lpstr>Arial</vt:lpstr>
      <vt:lpstr>Calibri</vt:lpstr>
      <vt:lpstr>Trebuchet MS</vt:lpstr>
      <vt:lpstr>Berlin</vt:lpstr>
      <vt:lpstr>D. PLCC Beginning Languages</vt:lpstr>
      <vt:lpstr>Some Terms</vt:lpstr>
      <vt:lpstr>Interpreters vs. Compilers</vt:lpstr>
      <vt:lpstr>V0</vt:lpstr>
      <vt:lpstr>What it ain't</vt:lpstr>
      <vt:lpstr>PowerPoint Presentation</vt:lpstr>
      <vt:lpstr>The Tokens</vt:lpstr>
      <vt:lpstr>The Grammar</vt:lpstr>
      <vt:lpstr>The Semantic Stuff</vt:lpstr>
      <vt:lpstr>V0 Example from class: +(-(3,2),a)</vt:lpstr>
      <vt:lpstr>V1: V0 + Evaluation</vt:lpstr>
      <vt:lpstr>Solution and Example</vt:lpstr>
      <vt:lpstr>How to Add "IF"</vt:lpstr>
      <vt:lpstr>Solution and Example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 PLCC Beginning Languages</dc:title>
  <dc:creator>James Heliotis</dc:creator>
  <cp:lastModifiedBy>James Heliotis</cp:lastModifiedBy>
  <cp:revision>16</cp:revision>
  <dcterms:created xsi:type="dcterms:W3CDTF">2020-01-31T04:18:21Z</dcterms:created>
  <dcterms:modified xsi:type="dcterms:W3CDTF">2020-09-09T04:53:30Z</dcterms:modified>
</cp:coreProperties>
</file>

<file path=docProps/thumbnail.jpeg>
</file>